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</p:sldIdLst>
  <p:sldSz cy="6858000" cx="9144000"/>
  <p:notesSz cx="6858000" cy="9144000"/>
  <p:defaultTextStyle>
    <a:defPPr marR="0" rtl="0" algn="l">
      <a:lnSpc>
        <a:spcPct val="100000"/>
      </a:lnSpc>
      <a:spcBef>
        <a:spcPts val="0"/>
      </a:spcBef>
      <a:spcAft>
        <a:spcPts val="0"/>
      </a:spcAft>
    </a:defPPr>
    <a:lvl1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3" name="Shape 4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- looked at trends impacting teaching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- implications for student learning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- devleop career long system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- standards based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- Looked at both university pre-service teachers and initial educators and helped to create more cohesive system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- Standards binders in college</a:t>
            </a:r>
          </a:p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9" name="Shape 4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7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/>
        </p:nvSpPr>
        <p:spPr>
          <a:xfrm>
            <a:off x="0" y="0"/>
            <a:ext cx="9144000" cy="4691399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9" name="Shape 9"/>
          <p:cNvCxnSpPr/>
          <p:nvPr/>
        </p:nvCxnSpPr>
        <p:spPr>
          <a:xfrm>
            <a:off x="0" y="4662139"/>
            <a:ext cx="9144000" cy="0"/>
          </a:xfrm>
          <a:prstGeom prst="straightConnector1">
            <a:avLst/>
          </a:prstGeom>
          <a:noFill/>
          <a:ln cap="flat" cmpd="sng" w="57150">
            <a:solidFill>
              <a:srgbClr val="000000">
                <a:alpha val="14901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0" name="Shape 10"/>
          <p:cNvSpPr txBox="1"/>
          <p:nvPr>
            <p:ph type="ctrTitle"/>
          </p:nvPr>
        </p:nvSpPr>
        <p:spPr>
          <a:xfrm>
            <a:off x="685800" y="2490375"/>
            <a:ext cx="7772400" cy="21984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7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7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7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7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7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7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7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7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7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685800" y="4836035"/>
            <a:ext cx="7772400" cy="10325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 algn="l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l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l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l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l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l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l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l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l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2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/>
          <p:nvPr/>
        </p:nvSpPr>
        <p:spPr>
          <a:xfrm>
            <a:off x="0" y="0"/>
            <a:ext cx="9144000" cy="1532999"/>
          </a:xfrm>
          <a:prstGeom prst="rect">
            <a:avLst/>
          </a:prstGeom>
          <a:solidFill>
            <a:srgbClr val="2388DB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14" name="Shape 14"/>
          <p:cNvCxnSpPr/>
          <p:nvPr/>
        </p:nvCxnSpPr>
        <p:spPr>
          <a:xfrm>
            <a:off x="0" y="1503833"/>
            <a:ext cx="9144000" cy="0"/>
          </a:xfrm>
          <a:prstGeom prst="straightConnector1">
            <a:avLst/>
          </a:prstGeom>
          <a:noFill/>
          <a:ln cap="flat" cmpd="sng" w="57150">
            <a:solidFill>
              <a:srgbClr val="000000">
                <a:alpha val="14901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5" name="Shape 15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>
              <a:spcBef>
                <a:spcPts val="0"/>
              </a:spcBef>
              <a:defRPr sz="3600"/>
            </a:lvl1pPr>
            <a:lvl2pPr rtl="0">
              <a:spcBef>
                <a:spcPts val="0"/>
              </a:spcBef>
              <a:defRPr sz="3600"/>
            </a:lvl2pPr>
            <a:lvl3pPr rtl="0">
              <a:spcBef>
                <a:spcPts val="0"/>
              </a:spcBef>
              <a:defRPr sz="3600"/>
            </a:lvl3pPr>
            <a:lvl4pPr rtl="0">
              <a:spcBef>
                <a:spcPts val="0"/>
              </a:spcBef>
              <a:defRPr sz="3600"/>
            </a:lvl4pPr>
            <a:lvl5pPr rtl="0">
              <a:spcBef>
                <a:spcPts val="0"/>
              </a:spcBef>
              <a:defRPr sz="3600"/>
            </a:lvl5pPr>
            <a:lvl6pPr rtl="0">
              <a:spcBef>
                <a:spcPts val="0"/>
              </a:spcBef>
              <a:defRPr sz="3600"/>
            </a:lvl6pPr>
            <a:lvl7pPr rtl="0">
              <a:spcBef>
                <a:spcPts val="0"/>
              </a:spcBef>
              <a:defRPr sz="3600"/>
            </a:lvl7pPr>
            <a:lvl8pPr rtl="0">
              <a:spcBef>
                <a:spcPts val="0"/>
              </a:spcBef>
              <a:defRPr sz="3600"/>
            </a:lvl8pPr>
            <a:lvl9pPr rtl="0">
              <a:spcBef>
                <a:spcPts val="0"/>
              </a:spcBef>
              <a:defRPr sz="3600"/>
            </a:lvl9pPr>
          </a:lstStyle>
          <a:p/>
        </p:txBody>
      </p:sp>
      <p:sp>
        <p:nvSpPr>
          <p:cNvPr id="16" name="Shape 16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 sz="1800"/>
            </a:lvl5pPr>
            <a:lvl6pPr rtl="0">
              <a:spcBef>
                <a:spcPts val="0"/>
              </a:spcBef>
              <a:defRPr sz="1800"/>
            </a:lvl6pPr>
            <a:lvl7pPr rtl="0">
              <a:spcBef>
                <a:spcPts val="0"/>
              </a:spcBef>
              <a:defRPr sz="1800"/>
            </a:lvl7pPr>
            <a:lvl8pPr rtl="0">
              <a:spcBef>
                <a:spcPts val="0"/>
              </a:spcBef>
              <a:defRPr sz="1800"/>
            </a:lvl8pPr>
            <a:lvl9pPr rtl="0">
              <a:spcBef>
                <a:spcPts val="0"/>
              </a:spcBef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/>
        </p:nvSpPr>
        <p:spPr>
          <a:xfrm>
            <a:off x="0" y="0"/>
            <a:ext cx="9144000" cy="1532999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19" name="Shape 19"/>
          <p:cNvCxnSpPr/>
          <p:nvPr/>
        </p:nvCxnSpPr>
        <p:spPr>
          <a:xfrm>
            <a:off x="0" y="1503833"/>
            <a:ext cx="9144000" cy="0"/>
          </a:xfrm>
          <a:prstGeom prst="straightConnector1">
            <a:avLst/>
          </a:prstGeom>
          <a:noFill/>
          <a:ln cap="flat" cmpd="sng" w="57150">
            <a:solidFill>
              <a:srgbClr val="000000">
                <a:alpha val="14901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0" name="Shape 20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457200" y="1600200"/>
            <a:ext cx="3994500" cy="4967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 sz="1800"/>
            </a:lvl5pPr>
            <a:lvl6pPr rtl="0">
              <a:spcBef>
                <a:spcPts val="0"/>
              </a:spcBef>
              <a:defRPr sz="1800"/>
            </a:lvl6pPr>
            <a:lvl7pPr rtl="0">
              <a:spcBef>
                <a:spcPts val="0"/>
              </a:spcBef>
              <a:defRPr sz="1800"/>
            </a:lvl7pPr>
            <a:lvl8pPr rtl="0">
              <a:spcBef>
                <a:spcPts val="0"/>
              </a:spcBef>
              <a:defRPr sz="1800"/>
            </a:lvl8pPr>
            <a:lvl9pPr rtl="0">
              <a:spcBef>
                <a:spcPts val="0"/>
              </a:spcBef>
              <a:defRPr sz="1800"/>
            </a:lvl9pPr>
          </a:lstStyle>
          <a:p/>
        </p:txBody>
      </p:sp>
      <p:sp>
        <p:nvSpPr>
          <p:cNvPr id="22" name="Shape 22"/>
          <p:cNvSpPr txBox="1"/>
          <p:nvPr>
            <p:ph idx="2" type="body"/>
          </p:nvPr>
        </p:nvSpPr>
        <p:spPr>
          <a:xfrm>
            <a:off x="4692273" y="1600200"/>
            <a:ext cx="3994500" cy="4967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 sz="1800"/>
            </a:lvl5pPr>
            <a:lvl6pPr rtl="0">
              <a:spcBef>
                <a:spcPts val="0"/>
              </a:spcBef>
              <a:defRPr sz="1800"/>
            </a:lvl6pPr>
            <a:lvl7pPr rtl="0">
              <a:spcBef>
                <a:spcPts val="0"/>
              </a:spcBef>
              <a:defRPr sz="1800"/>
            </a:lvl7pPr>
            <a:lvl8pPr rtl="0">
              <a:spcBef>
                <a:spcPts val="0"/>
              </a:spcBef>
              <a:defRPr sz="1800"/>
            </a:lvl8pPr>
            <a:lvl9pPr rtl="0">
              <a:spcBef>
                <a:spcPts val="0"/>
              </a:spcBef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>
            <a:off x="0" y="0"/>
            <a:ext cx="9144000" cy="1532999"/>
          </a:xfrm>
          <a:prstGeom prst="rect">
            <a:avLst/>
          </a:prstGeom>
          <a:solidFill>
            <a:srgbClr val="2388DB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25" name="Shape 25"/>
          <p:cNvCxnSpPr/>
          <p:nvPr/>
        </p:nvCxnSpPr>
        <p:spPr>
          <a:xfrm>
            <a:off x="0" y="1503833"/>
            <a:ext cx="9144000" cy="0"/>
          </a:xfrm>
          <a:prstGeom prst="straightConnector1">
            <a:avLst/>
          </a:prstGeom>
          <a:noFill/>
          <a:ln cap="flat" cmpd="sng" w="57150">
            <a:solidFill>
              <a:srgbClr val="000000">
                <a:alpha val="14901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6" name="Shape 26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/>
          <p:nvPr>
            <p:ph idx="1" type="body"/>
          </p:nvPr>
        </p:nvSpPr>
        <p:spPr>
          <a:xfrm>
            <a:off x="457200" y="5875078"/>
            <a:ext cx="8229600" cy="69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●"/>
              <a:defRPr b="0" sz="1800">
                <a:solidFill>
                  <a:schemeClr val="dk2"/>
                </a:solidFill>
              </a:defRPr>
            </a:lvl1pPr>
            <a:lvl2pPr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Courier New"/>
              <a:buChar char="o"/>
              <a:defRPr b="0" sz="1800">
                <a:solidFill>
                  <a:schemeClr val="dk2"/>
                </a:solidFill>
              </a:defRPr>
            </a:lvl2pPr>
            <a:lvl3pPr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Wingdings"/>
              <a:buChar char="§"/>
              <a:defRPr b="0" sz="1800">
                <a:solidFill>
                  <a:schemeClr val="dk2"/>
                </a:solidFill>
              </a:defRPr>
            </a:lvl3pPr>
            <a:lvl4pPr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●"/>
              <a:defRPr b="0" sz="1800">
                <a:solidFill>
                  <a:schemeClr val="dk2"/>
                </a:solidFill>
              </a:defRPr>
            </a:lvl4pPr>
            <a:lvl5pPr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Courier New"/>
              <a:buChar char="o"/>
              <a:defRPr b="0" sz="1800">
                <a:solidFill>
                  <a:schemeClr val="dk2"/>
                </a:solidFill>
              </a:defRPr>
            </a:lvl5pPr>
            <a:lvl6pPr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Wingdings"/>
              <a:buChar char="§"/>
              <a:defRPr b="0" sz="1800">
                <a:solidFill>
                  <a:schemeClr val="dk2"/>
                </a:solidFill>
              </a:defRPr>
            </a:lvl6pPr>
            <a:lvl7pPr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●"/>
              <a:defRPr b="0" sz="1800">
                <a:solidFill>
                  <a:schemeClr val="dk2"/>
                </a:solidFill>
              </a:defRPr>
            </a:lvl7pPr>
            <a:lvl8pPr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Courier New"/>
              <a:buChar char="o"/>
              <a:defRPr b="0" sz="1800">
                <a:solidFill>
                  <a:schemeClr val="dk2"/>
                </a:solidFill>
              </a:defRPr>
            </a:lvl8pPr>
            <a:lvl9pPr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Wingdings"/>
              <a:buChar char="§"/>
              <a:defRPr b="0" sz="18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29" name="Shape 29"/>
          <p:cNvSpPr/>
          <p:nvPr/>
        </p:nvSpPr>
        <p:spPr>
          <a:xfrm>
            <a:off x="4274" y="0"/>
            <a:ext cx="9144000" cy="5875200"/>
          </a:xfrm>
          <a:prstGeom prst="rect">
            <a:avLst/>
          </a:prstGeom>
          <a:solidFill>
            <a:srgbClr val="2388DB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30" name="Shape 30"/>
          <p:cNvCxnSpPr/>
          <p:nvPr/>
        </p:nvCxnSpPr>
        <p:spPr>
          <a:xfrm>
            <a:off x="0" y="5845828"/>
            <a:ext cx="9144000" cy="0"/>
          </a:xfrm>
          <a:prstGeom prst="straightConnector1">
            <a:avLst/>
          </a:prstGeom>
          <a:noFill/>
          <a:ln cap="flat" cmpd="sng" w="57150">
            <a:solidFill>
              <a:srgbClr val="000000">
                <a:alpha val="14901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bg>
      <p:bgPr>
        <a:solidFill>
          <a:schemeClr val="dk2"/>
        </a:solidFill>
      </p:bgPr>
    </p:bg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l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 algn="l">
              <a:spcBef>
                <a:spcPts val="600"/>
              </a:spcBef>
              <a:buClr>
                <a:schemeClr val="dk1"/>
              </a:buClr>
              <a:buSzPct val="100000"/>
              <a:buFont typeface="Arial"/>
              <a:buChar char="●"/>
              <a:defRPr b="0" baseline="0" i="0" sz="3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l">
              <a:spcBef>
                <a:spcPts val="480"/>
              </a:spcBef>
              <a:buClr>
                <a:schemeClr val="dk1"/>
              </a:buClr>
              <a:buSzPct val="100000"/>
              <a:buFont typeface="Courier New"/>
              <a:buChar char="o"/>
              <a:defRPr b="0" baseline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l">
              <a:spcBef>
                <a:spcPts val="480"/>
              </a:spcBef>
              <a:buClr>
                <a:schemeClr val="dk1"/>
              </a:buClr>
              <a:buSzPct val="100000"/>
              <a:buFont typeface="Wingdings"/>
              <a:buChar char="§"/>
              <a:defRPr b="0" baseline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●"/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l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l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●"/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l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l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</p:titleStyle>
    <p:body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Relationship Id="rId3" Type="http://schemas.openxmlformats.org/officeDocument/2006/relationships/hyperlink" Target="http://services.education.wisc.edu/wecan/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ctrTitle"/>
          </p:nvPr>
        </p:nvSpPr>
        <p:spPr>
          <a:xfrm>
            <a:off x="685800" y="2490375"/>
            <a:ext cx="7772400" cy="2198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PI-34 (It is 3-4, not 34)</a:t>
            </a:r>
          </a:p>
        </p:txBody>
      </p:sp>
      <p:sp>
        <p:nvSpPr>
          <p:cNvPr id="34" name="Shape 34"/>
          <p:cNvSpPr txBox="1"/>
          <p:nvPr>
            <p:ph idx="1" type="subTitle"/>
          </p:nvPr>
        </p:nvSpPr>
        <p:spPr>
          <a:xfrm>
            <a:off x="685800" y="4836035"/>
            <a:ext cx="7772400" cy="10325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History</a:t>
            </a:r>
          </a:p>
        </p:txBody>
      </p:sp>
      <p:sp>
        <p:nvSpPr>
          <p:cNvPr id="40" name="Shape 40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2400"/>
              <a:t>In </a:t>
            </a:r>
            <a:r>
              <a:rPr b="1" lang="en" sz="2400"/>
              <a:t>1994</a:t>
            </a:r>
            <a:r>
              <a:rPr lang="en" sz="2400"/>
              <a:t>, The State Superintendent Of Public instruction appointed an Education Task force to study develop, and recommend a new system for preparing and licensing educators.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2400"/>
              <a:t>- The vision helped guide the work. Global, National, and State trends (technology, shrinking national boundaries, gap between wealth and poverty increasing) were all all considered.</a:t>
            </a:r>
          </a:p>
          <a:p>
            <a:pPr>
              <a:spcBef>
                <a:spcPts val="0"/>
              </a:spcBef>
              <a:buNone/>
            </a:pPr>
            <a:r>
              <a:rPr lang="en" sz="2400"/>
              <a:t>- As a result of this taskforce Wisconsin Administrative Code PI-34- the Wisconsin Quality Educator Initiative was adopted in 2000.</a:t>
            </a:r>
            <a:r>
              <a:rPr lang="en"/>
              <a:t> 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Components</a:t>
            </a:r>
          </a:p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- PI-34 requires IHE( Universities) prepare educators with program assessment and education requirements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- Have IHE support School Districts  </a:t>
            </a:r>
          </a:p>
          <a:p>
            <a:pPr>
              <a:spcBef>
                <a:spcPts val="0"/>
              </a:spcBef>
              <a:buNone/>
            </a:pPr>
            <a:r>
              <a:rPr lang="en"/>
              <a:t>- DPI helps to support process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Licensure</a:t>
            </a:r>
          </a:p>
        </p:txBody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- </a:t>
            </a:r>
            <a:r>
              <a:rPr b="1" lang="en" u="sng"/>
              <a:t>Initial</a:t>
            </a:r>
            <a:r>
              <a:rPr lang="en"/>
              <a:t> - Completed an approved teacher education program after August 31, 2004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- </a:t>
            </a:r>
            <a:r>
              <a:rPr b="1" lang="en" u="sng"/>
              <a:t>Professional</a:t>
            </a:r>
            <a:r>
              <a:rPr lang="en"/>
              <a:t>- hold a 5 year license and completed teacher education program prior to August 31, 2004.</a:t>
            </a:r>
          </a:p>
          <a:p>
            <a:pPr>
              <a:spcBef>
                <a:spcPts val="0"/>
              </a:spcBef>
              <a:buNone/>
            </a:pPr>
            <a:r>
              <a:rPr lang="en"/>
              <a:t>- </a:t>
            </a:r>
            <a:r>
              <a:rPr b="1" lang="en" u="sng"/>
              <a:t>Master-</a:t>
            </a:r>
            <a:r>
              <a:rPr lang="en"/>
              <a:t> After receiving a professional educator license have chosen to develop, implement, and document mastery in area of licensure through portfolio (Mostly completed through National Board Certification)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Licensure Renewal</a:t>
            </a:r>
          </a:p>
        </p:txBody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Initial- PDP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Professional- Six credits or PDP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>
              <a:spcBef>
                <a:spcPts val="0"/>
              </a:spcBef>
              <a:buNone/>
            </a:pPr>
            <a:r>
              <a:rPr lang="en"/>
              <a:t>Master- typically National Board Certification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PDP Components</a:t>
            </a:r>
          </a:p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2000"/>
              <a:t>- Describe your education situation 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2000"/>
              <a:t>- Description of Goal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2000"/>
              <a:t>- Rationale For Goal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2000"/>
              <a:t>- Objectives, activities, and timelines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2000"/>
              <a:t>- Collaboration with others to meet the goal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2000"/>
              <a:t>- PDPs must be reviewed by an administrator, Institute of Higher Education (IHE) personnel, and a trained peer in order to have goal approved (1st or 2nd Year) and to verify prior to submission to DPI (3rd-5th year)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2000"/>
              <a:t>- PDPs require 3-5 years to complete depending upon the length of time you need to complete activities and if you want the 1st year to be solely a reflection year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Frequently Asked Questions</a:t>
            </a:r>
          </a:p>
        </p:txBody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What if I’m in the professional educator category and add a license area, do I need to complete a PDP? 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400"/>
              <a:t>For professional educators who completed additional licensure program after August 31, 2004 in the same license category as the professional educator license they hold or previously held (e.g. have a regular education </a:t>
            </a:r>
            <a:r>
              <a:rPr i="1" lang="en" sz="1400"/>
              <a:t>teaching</a:t>
            </a:r>
            <a:r>
              <a:rPr lang="en" sz="1400"/>
              <a:t> license and adding a special education </a:t>
            </a:r>
            <a:r>
              <a:rPr i="1" lang="en" sz="1400"/>
              <a:t>teaching</a:t>
            </a:r>
            <a:r>
              <a:rPr lang="en" sz="1400"/>
              <a:t> license) will receive Professional Educator license for the additional license, and can renew all licenses by completing a PDP or six semester credits.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100"/>
          </a:p>
          <a:p>
            <a:pPr lvl="0" rtl="0">
              <a:spcBef>
                <a:spcPts val="0"/>
              </a:spcBef>
              <a:buNone/>
            </a:pPr>
            <a:r>
              <a:rPr lang="en"/>
              <a:t>How do I become a PDP reviewer? 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400"/>
              <a:t>At this point in time DPI is revising their PDP reviewer requirements. In a recent review of the DPI website it states that all PDP team training has been suspended. More information will be available at a future date. Rumor has it the training may be available in an electronic format in the near future. </a:t>
            </a:r>
          </a:p>
          <a:p>
            <a:pPr>
              <a:spcBef>
                <a:spcPts val="0"/>
              </a:spcBef>
              <a:buNone/>
            </a:pPr>
            <a:r>
              <a:t/>
            </a:r>
            <a:endParaRPr sz="1400"/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PDP Online - WECAN</a:t>
            </a:r>
          </a:p>
        </p:txBody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lnSpc>
                <a:spcPct val="115000"/>
              </a:lnSpc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lvl="0" rtl="0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2400"/>
              <a:t>Link to the main WECAN page </a:t>
            </a:r>
            <a:r>
              <a:rPr lang="en" sz="2400" u="sng">
                <a:solidFill>
                  <a:srgbClr val="1155CC"/>
                </a:solidFill>
                <a:hlinkClick r:id="rId3"/>
              </a:rPr>
              <a:t>http://services.education.wisc.edu/wecan/</a:t>
            </a:r>
          </a:p>
          <a:p>
            <a:pPr lvl="0" rtl="0">
              <a:lnSpc>
                <a:spcPct val="115000"/>
              </a:lnSpc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lvl="0" rtl="0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2400"/>
              <a:t>From there go into the Certified Staff link</a:t>
            </a:r>
          </a:p>
          <a:p>
            <a:pPr lvl="0" rtl="0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2400"/>
              <a:t>On the far right there is a blue box to link to the PDP</a:t>
            </a:r>
          </a:p>
          <a:p>
            <a:pPr lvl="0" rtl="0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2400"/>
              <a:t>Within this there are links for PDP Requirements for Licensing</a:t>
            </a:r>
          </a:p>
          <a:p>
            <a:pPr lvl="0" rtl="0">
              <a:lnSpc>
                <a:spcPct val="115000"/>
              </a:lnSpc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lvl="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rPr lang="en" sz="2400"/>
              <a:t>For those who have already completed the plan on paper, there is an option to check that a PDP has been verified.</a:t>
            </a:r>
          </a:p>
          <a:p>
            <a:pPr lvl="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t/>
            </a:r>
            <a:endParaRPr sz="2400"/>
          </a:p>
          <a:p>
            <a:pPr>
              <a:spcBef>
                <a:spcPts val="0"/>
              </a:spcBef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Custom 233">
      <a:dk1>
        <a:srgbClr val="000000"/>
      </a:dk1>
      <a:lt1>
        <a:srgbClr val="FFFFFF"/>
      </a:lt1>
      <a:dk2>
        <a:srgbClr val="2388DB"/>
      </a:dk2>
      <a:lt2>
        <a:srgbClr val="BBD7F8"/>
      </a:lt2>
      <a:accent1>
        <a:srgbClr val="80B606"/>
      </a:accent1>
      <a:accent2>
        <a:srgbClr val="E29F1D"/>
      </a:accent2>
      <a:accent3>
        <a:srgbClr val="1D6FB2"/>
      </a:accent3>
      <a:accent4>
        <a:srgbClr val="3FAC98"/>
      </a:accent4>
      <a:accent5>
        <a:srgbClr val="5B57BB"/>
      </a:accent5>
      <a:accent6>
        <a:srgbClr val="D1505E"/>
      </a:accent6>
      <a:hlink>
        <a:srgbClr val="185DA2"/>
      </a:hlink>
      <a:folHlink>
        <a:srgbClr val="00487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